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5" r:id="rId6"/>
    <p:sldId id="277" r:id="rId7"/>
    <p:sldId id="283" r:id="rId8"/>
    <p:sldId id="284" r:id="rId9"/>
    <p:sldId id="280" r:id="rId10"/>
    <p:sldId id="282" r:id="rId11"/>
    <p:sldId id="285" r:id="rId12"/>
    <p:sldId id="274" r:id="rId13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224" userDrawn="1">
          <p15:clr>
            <a:srgbClr val="A4A3A4"/>
          </p15:clr>
        </p15:guide>
        <p15:guide id="3" pos="7368" userDrawn="1">
          <p15:clr>
            <a:srgbClr val="A4A3A4"/>
          </p15:clr>
        </p15:guide>
        <p15:guide id="4" pos="312" userDrawn="1">
          <p15:clr>
            <a:srgbClr val="A4A3A4"/>
          </p15:clr>
        </p15:guide>
        <p15:guide id="6" orient="horz" pos="2856" userDrawn="1">
          <p15:clr>
            <a:srgbClr val="A4A3A4"/>
          </p15:clr>
        </p15:guide>
        <p15:guide id="7" pos="5928" userDrawn="1">
          <p15:clr>
            <a:srgbClr val="A4A3A4"/>
          </p15:clr>
        </p15:guide>
        <p15:guide id="8" pos="6168" userDrawn="1">
          <p15:clr>
            <a:srgbClr val="A4A3A4"/>
          </p15:clr>
        </p15:guide>
        <p15:guide id="9" pos="1512" userDrawn="1">
          <p15:clr>
            <a:srgbClr val="A4A3A4"/>
          </p15:clr>
        </p15:guide>
        <p15:guide id="10" orient="horz" pos="264" userDrawn="1">
          <p15:clr>
            <a:srgbClr val="A4A3A4"/>
          </p15:clr>
        </p15:guide>
        <p15:guide id="11" pos="2496" userDrawn="1">
          <p15:clr>
            <a:srgbClr val="A4A3A4"/>
          </p15:clr>
        </p15:guide>
        <p15:guide id="12" pos="2688" userDrawn="1">
          <p15:clr>
            <a:srgbClr val="A4A3A4"/>
          </p15:clr>
        </p15:guide>
        <p15:guide id="13" pos="4536" userDrawn="1">
          <p15:clr>
            <a:srgbClr val="A4A3A4"/>
          </p15:clr>
        </p15:guide>
        <p15:guide id="14" pos="4008" userDrawn="1">
          <p15:clr>
            <a:srgbClr val="A4A3A4"/>
          </p15:clr>
        </p15:guide>
        <p15:guide id="15" pos="4944" userDrawn="1">
          <p15:clr>
            <a:srgbClr val="A4A3A4"/>
          </p15:clr>
        </p15:guide>
        <p15:guide id="16" pos="5136" userDrawn="1">
          <p15:clr>
            <a:srgbClr val="A4A3A4"/>
          </p15:clr>
        </p15:guide>
        <p15:guide id="17" orient="horz" pos="1584" userDrawn="1">
          <p15:clr>
            <a:srgbClr val="A4A3A4"/>
          </p15:clr>
        </p15:guide>
        <p15:guide id="18" orient="horz" pos="2736" userDrawn="1">
          <p15:clr>
            <a:srgbClr val="A4A3A4"/>
          </p15:clr>
        </p15:guide>
        <p15:guide id="19" orient="horz" pos="3648" userDrawn="1">
          <p15:clr>
            <a:srgbClr val="A4A3A4"/>
          </p15:clr>
        </p15:guide>
        <p15:guide id="20" orient="horz" pos="864" userDrawn="1">
          <p15:clr>
            <a:srgbClr val="A4A3A4"/>
          </p15:clr>
        </p15:guide>
        <p15:guide id="21" orient="horz" pos="3984" userDrawn="1">
          <p15:clr>
            <a:srgbClr val="A4A3A4"/>
          </p15:clr>
        </p15:guide>
        <p15:guide id="22" pos="456" userDrawn="1">
          <p15:clr>
            <a:srgbClr val="A4A3A4"/>
          </p15:clr>
        </p15:guide>
        <p15:guide id="23" pos="7248" userDrawn="1">
          <p15:clr>
            <a:srgbClr val="A4A3A4"/>
          </p15:clr>
        </p15:guide>
        <p15:guide id="24" orient="horz" pos="1920" userDrawn="1">
          <p15:clr>
            <a:srgbClr val="A4A3A4"/>
          </p15:clr>
        </p15:guide>
        <p15:guide id="25" orient="horz" pos="2256" userDrawn="1">
          <p15:clr>
            <a:srgbClr val="A4A3A4"/>
          </p15:clr>
        </p15:guide>
        <p15:guide id="26" pos="7176" userDrawn="1">
          <p15:clr>
            <a:srgbClr val="A4A3A4"/>
          </p15:clr>
        </p15:guide>
        <p15:guide id="27" orient="horz" pos="1704" userDrawn="1">
          <p15:clr>
            <a:srgbClr val="A4A3A4"/>
          </p15:clr>
        </p15:guide>
        <p15:guide id="28" pos="4176" userDrawn="1">
          <p15:clr>
            <a:srgbClr val="A4A3A4"/>
          </p15:clr>
        </p15:guide>
        <p15:guide id="29" orient="horz" pos="2592" userDrawn="1">
          <p15:clr>
            <a:srgbClr val="A4A3A4"/>
          </p15:clr>
        </p15:guide>
        <p15:guide id="30" pos="6912" userDrawn="1">
          <p15:clr>
            <a:srgbClr val="A4A3A4"/>
          </p15:clr>
        </p15:guide>
        <p15:guide id="31" pos="35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EB2"/>
    <a:srgbClr val="753F2D"/>
    <a:srgbClr val="5E3324"/>
    <a:srgbClr val="8A4C34"/>
    <a:srgbClr val="815550"/>
    <a:srgbClr val="A3573E"/>
    <a:srgbClr val="E7E6E6"/>
    <a:srgbClr val="C28D6D"/>
    <a:srgbClr val="D2986F"/>
    <a:srgbClr val="333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2"/>
    <p:restoredTop sz="96327"/>
  </p:normalViewPr>
  <p:slideViewPr>
    <p:cSldViewPr snapToGrid="0">
      <p:cViewPr varScale="1">
        <p:scale>
          <a:sx n="112" d="100"/>
          <a:sy n="112" d="100"/>
        </p:scale>
        <p:origin x="450" y="114"/>
      </p:cViewPr>
      <p:guideLst>
        <p:guide orient="horz" pos="1224"/>
        <p:guide pos="7368"/>
        <p:guide pos="312"/>
        <p:guide orient="horz" pos="2856"/>
        <p:guide pos="5928"/>
        <p:guide pos="6168"/>
        <p:guide pos="1512"/>
        <p:guide orient="horz" pos="264"/>
        <p:guide pos="2496"/>
        <p:guide pos="2688"/>
        <p:guide pos="4536"/>
        <p:guide pos="4008"/>
        <p:guide pos="4944"/>
        <p:guide pos="5136"/>
        <p:guide orient="horz" pos="1584"/>
        <p:guide orient="horz" pos="2736"/>
        <p:guide orient="horz" pos="3648"/>
        <p:guide orient="horz" pos="864"/>
        <p:guide orient="horz" pos="3984"/>
        <p:guide pos="456"/>
        <p:guide pos="7248"/>
        <p:guide orient="horz" pos="1920"/>
        <p:guide orient="horz" pos="2256"/>
        <p:guide pos="7176"/>
        <p:guide orient="horz" pos="1704"/>
        <p:guide pos="4176"/>
        <p:guide orient="horz" pos="2592"/>
        <p:guide pos="6912"/>
        <p:guide pos="35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B30D67-EB7C-4323-A6AB-20071C4FCC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6DD94-0E47-FE33-5C0F-9E497B99BE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33F7E-3633-4FA3-974D-CA21FB24834F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36FF0-1B83-FCD7-197D-6F6CBEA8FE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88305-7C09-5A95-A84B-C7CEA8D00F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82836-E43C-41FF-A11B-3D8AB6E68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8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5F7B4-7442-4021-9F1E-8BC3C363C892}" type="datetimeFigureOut">
              <a:rPr lang="en-US" noProof="0" smtClean="0"/>
              <a:t>3/17/2024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E012-9E2E-4477-8B5C-4E7D4E9BCBA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3938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9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noProof="0" smtClean="0"/>
              <a:t>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32439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noProof="0" smtClean="0"/>
              <a:t>3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73130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noProof="0" smtClean="0"/>
              <a:t>4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32995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CDE012-9E2E-4477-8B5C-4E7D4E9BCBA6}" type="slidenum">
              <a:rPr lang="en-US" noProof="0" smtClean="0"/>
              <a:t>5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9536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8029-33F3-9414-AD10-00871D91A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7712" y="1408176"/>
            <a:ext cx="6400800" cy="2387600"/>
          </a:xfrm>
        </p:spPr>
        <p:txBody>
          <a:bodyPr anchor="t">
            <a:normAutofit/>
          </a:bodyPr>
          <a:lstStyle>
            <a:lvl1pPr algn="l">
              <a:lnSpc>
                <a:spcPct val="80000"/>
              </a:lnSpc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2B008-64B6-378D-9C5D-DCC8DFEBC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7912" y="5047488"/>
            <a:ext cx="5486400" cy="384048"/>
          </a:xfrm>
        </p:spPr>
        <p:txBody>
          <a:bodyPr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5444BA9-47A2-8EBA-F11F-AF833CBC1FB6}"/>
              </a:ext>
            </a:extLst>
          </p:cNvPr>
          <p:cNvGrpSpPr/>
          <p:nvPr userDrawn="1"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7C7E957-5A54-C6BB-DBCA-B0A579E99122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5792F5-3B57-83E5-2E85-1B67A64BF570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063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noProof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784B99-8374-AA22-4161-578F9BF77E2B}"/>
              </a:ext>
            </a:extLst>
          </p:cNvPr>
          <p:cNvGrpSpPr/>
          <p:nvPr userDrawn="1"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F45B19-145D-7398-7A64-A88B28251AAD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029EB3C-D7BA-1FCE-3158-8F1116C6F5BE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22576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2576" y="4443984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20824" y="3401568"/>
            <a:ext cx="8379220" cy="975260"/>
          </a:xfrm>
        </p:spPr>
        <p:txBody>
          <a:bodyPr numCol="2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20824" y="4901184"/>
            <a:ext cx="8379220" cy="975260"/>
          </a:xfrm>
        </p:spPr>
        <p:txBody>
          <a:bodyPr numCol="2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8902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F6E0F-D722-BAD9-C6AD-9A11DAE47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60B7A-B490-F67E-2740-38CA3A98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4A6C9A-83F0-5E94-8A5B-89CB0828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871708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F8F78388-68BC-0124-C243-36D5B5DC78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7FBEF6F-7749-849E-36C5-CC056F3071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34256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A350182-DD59-73E2-C20A-4B5FE67154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E14A588-A920-9AE0-A268-A008EAF6FC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05072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8221A12-8B19-605A-2244-2D732269C955}"/>
              </a:ext>
            </a:extLst>
          </p:cNvPr>
          <p:cNvGrpSpPr/>
          <p:nvPr userDrawn="1"/>
        </p:nvGrpSpPr>
        <p:grpSpPr>
          <a:xfrm>
            <a:off x="716788" y="2527173"/>
            <a:ext cx="10758424" cy="1564"/>
            <a:chOff x="2792270" y="5541172"/>
            <a:chExt cx="11391900" cy="15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86C500B-5A93-298F-7CEF-ED445452E460}"/>
                </a:ext>
              </a:extLst>
            </p:cNvPr>
            <p:cNvCxnSpPr>
              <a:cxnSpLocks/>
            </p:cNvCxnSpPr>
            <p:nvPr/>
          </p:nvCxnSpPr>
          <p:spPr>
            <a:xfrm>
              <a:off x="2792270" y="5541172"/>
              <a:ext cx="676046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7A559BC-EF4A-29D4-CF56-6425516A5D91}"/>
                </a:ext>
              </a:extLst>
            </p:cNvPr>
            <p:cNvCxnSpPr>
              <a:cxnSpLocks/>
            </p:cNvCxnSpPr>
            <p:nvPr/>
          </p:nvCxnSpPr>
          <p:spPr>
            <a:xfrm>
              <a:off x="9552734" y="5541330"/>
              <a:ext cx="4631436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D2D34186-8505-57AE-F518-0C83BF1C06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66176" y="2980944"/>
            <a:ext cx="3282696" cy="110642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ABE767DA-9D93-94AD-D34D-2B8A51A766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73568" y="4114800"/>
            <a:ext cx="3282696" cy="975260"/>
          </a:xfrm>
        </p:spPr>
        <p:txBody>
          <a:bodyPr numCol="1" spcCol="91440"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81475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AE86B75-C16C-C033-D27D-FF84EFB71131}"/>
              </a:ext>
            </a:extLst>
          </p:cNvPr>
          <p:cNvSpPr/>
          <p:nvPr userDrawn="1"/>
        </p:nvSpPr>
        <p:spPr>
          <a:xfrm>
            <a:off x="0" y="0"/>
            <a:ext cx="10020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1443F-EAC2-06D1-A3D1-D73510EA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432" y="1426464"/>
            <a:ext cx="6675120" cy="1702816"/>
          </a:xfrm>
        </p:spPr>
        <p:txBody>
          <a:bodyPr anchor="t"/>
          <a:lstStyle>
            <a:lvl1pPr>
              <a:lnSpc>
                <a:spcPct val="80000"/>
              </a:lnSpc>
              <a:defRPr sz="7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0535FC-1B0E-C4EB-FE55-190522219FEA}"/>
              </a:ext>
            </a:extLst>
          </p:cNvPr>
          <p:cNvGrpSpPr/>
          <p:nvPr userDrawn="1"/>
        </p:nvGrpSpPr>
        <p:grpSpPr>
          <a:xfrm>
            <a:off x="3979533" y="5799270"/>
            <a:ext cx="8212467" cy="0"/>
            <a:chOff x="3733800" y="5537385"/>
            <a:chExt cx="8212467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CA6B206-18E0-06D2-958F-E859A1428A5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7385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447EEA7-F856-F6C0-18DD-5D37FD51D45B}"/>
                </a:ext>
              </a:extLst>
            </p:cNvPr>
            <p:cNvCxnSpPr>
              <a:cxnSpLocks/>
            </p:cNvCxnSpPr>
            <p:nvPr/>
          </p:nvCxnSpPr>
          <p:spPr>
            <a:xfrm>
              <a:off x="9774567" y="5537385"/>
              <a:ext cx="217170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9C909AE-4D54-F197-103E-29E9C2597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056" y="3383280"/>
            <a:ext cx="4754880" cy="2057400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 marL="0" indent="0">
              <a:lnSpc>
                <a:spcPct val="15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25968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28C00-D101-DFF8-7E0A-1AEBF0DB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C5F1F-F8B7-6C5F-6A7F-5F8F6128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D9287E-E726-E0E6-2871-FE77159B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60592E8-155C-36FA-DA0A-52B23CE8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76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64B432-06C2-E932-E96F-67CECC2E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1F3471-B7F6-01DB-D712-136C1626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05956-4CA5-988F-7C93-317A88D1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56146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B670E-478C-D301-FCE5-E8300246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B16CD-30BD-156F-11B4-9CF89A064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C54B0-9878-1911-8DE9-EC464D202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493B1-79A4-1FA9-B462-853856DE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7EEE8-8F1E-8F14-E2ED-333A1FF2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FABEB-B6B7-2591-AE85-265A3F87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62309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52A6A-C17E-2616-3199-C8D78E7E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05714-E101-08DD-6A13-D561A3EC2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ECB26-D659-5BC3-C669-1B45225D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64F27-6C3B-1E36-B1DC-ECB72DCF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595AB-D292-D355-47CD-748C160B1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CEE5F-F44A-DD2C-EEC3-D4C76B69D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293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3BBE-23DC-E951-32B6-0E91B8089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144" y="1463040"/>
            <a:ext cx="7498080" cy="704088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836A-7452-872A-28D0-081C1338D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576" y="2953512"/>
            <a:ext cx="7470648" cy="3296563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  <a:defRPr sz="2200" b="1"/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600" i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P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39F35-2573-69E0-B17D-B4B0F85C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5CE41-241D-72CD-1C8F-006A477B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t>‹#›</a:t>
            </a:fld>
            <a:endParaRPr lang="en-US" noProof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2789DD7-8E5F-BCF6-7A1E-0AC33BD880AC}"/>
              </a:ext>
            </a:extLst>
          </p:cNvPr>
          <p:cNvGrpSpPr/>
          <p:nvPr userDrawn="1"/>
        </p:nvGrpSpPr>
        <p:grpSpPr>
          <a:xfrm>
            <a:off x="2400300" y="2535841"/>
            <a:ext cx="9801127" cy="821"/>
            <a:chOff x="2286319" y="5546299"/>
            <a:chExt cx="9801127" cy="90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610F86C-F479-AC03-216E-DD60112AC854}"/>
                </a:ext>
              </a:extLst>
            </p:cNvPr>
            <p:cNvCxnSpPr>
              <a:cxnSpLocks/>
            </p:cNvCxnSpPr>
            <p:nvPr/>
          </p:nvCxnSpPr>
          <p:spPr>
            <a:xfrm>
              <a:off x="2286319" y="5546299"/>
              <a:ext cx="7391400" cy="0"/>
            </a:xfrm>
            <a:prstGeom prst="line">
              <a:avLst/>
            </a:prstGeom>
            <a:ln w="571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A02E8F6-3623-48C2-4F02-9472E2977FB8}"/>
                </a:ext>
              </a:extLst>
            </p:cNvPr>
            <p:cNvCxnSpPr>
              <a:cxnSpLocks/>
            </p:cNvCxnSpPr>
            <p:nvPr/>
          </p:nvCxnSpPr>
          <p:spPr>
            <a:xfrm>
              <a:off x="9676016" y="5547202"/>
              <a:ext cx="241143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826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39D39-DAD0-D550-D3C7-42F702A78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6992" y="1709738"/>
            <a:ext cx="7290458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54DFA-4C17-2AA0-0E19-8D452B73A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56992" y="4589463"/>
            <a:ext cx="729045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8D5DED-A875-4BFE-015E-C29679EC468C}"/>
              </a:ext>
            </a:extLst>
          </p:cNvPr>
          <p:cNvGrpSpPr/>
          <p:nvPr userDrawn="1"/>
        </p:nvGrpSpPr>
        <p:grpSpPr>
          <a:xfrm>
            <a:off x="3979533" y="5801746"/>
            <a:ext cx="8221703" cy="0"/>
            <a:chOff x="3733800" y="5539861"/>
            <a:chExt cx="8221703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ED54A14-B37E-AA5D-2F7D-4530DEF3C347}"/>
                </a:ext>
              </a:extLst>
            </p:cNvPr>
            <p:cNvCxnSpPr>
              <a:cxnSpLocks/>
            </p:cNvCxnSpPr>
            <p:nvPr/>
          </p:nvCxnSpPr>
          <p:spPr>
            <a:xfrm>
              <a:off x="3733800" y="5539861"/>
              <a:ext cx="6054153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11F7DB-0F8D-8E5A-0137-AD5E5B20C351}"/>
                </a:ext>
              </a:extLst>
            </p:cNvPr>
            <p:cNvCxnSpPr>
              <a:cxnSpLocks/>
            </p:cNvCxnSpPr>
            <p:nvPr/>
          </p:nvCxnSpPr>
          <p:spPr>
            <a:xfrm>
              <a:off x="9783803" y="5539861"/>
              <a:ext cx="2171700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271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dar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 userDrawn="1"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882412-D2D4-9CF0-CD39-2EAE79B8A310}"/>
              </a:ext>
            </a:extLst>
          </p:cNvPr>
          <p:cNvCxnSpPr>
            <a:cxnSpLocks/>
          </p:cNvCxnSpPr>
          <p:nvPr userDrawn="1"/>
        </p:nvCxnSpPr>
        <p:spPr>
          <a:xfrm>
            <a:off x="4267200" y="2523744"/>
            <a:ext cx="7924800" cy="88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29B6F2-011B-853F-5BA1-FA1722B6E1C8}"/>
              </a:ext>
            </a:extLst>
          </p:cNvPr>
          <p:cNvCxnSpPr>
            <a:cxnSpLocks/>
          </p:cNvCxnSpPr>
          <p:nvPr userDrawn="1"/>
        </p:nvCxnSpPr>
        <p:spPr>
          <a:xfrm>
            <a:off x="723384" y="2523744"/>
            <a:ext cx="3543816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5111496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5111496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961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ligh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2C33EA-A741-FA13-451C-6F35902CBDD0}"/>
              </a:ext>
            </a:extLst>
          </p:cNvPr>
          <p:cNvSpPr/>
          <p:nvPr userDrawn="1"/>
        </p:nvSpPr>
        <p:spPr>
          <a:xfrm>
            <a:off x="0" y="722376"/>
            <a:ext cx="12192000" cy="5413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6208" y="2971800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401568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401568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D40495-D9DB-AA87-4474-68DA5D8CA88C}"/>
              </a:ext>
            </a:extLst>
          </p:cNvPr>
          <p:cNvGrpSpPr/>
          <p:nvPr userDrawn="1"/>
        </p:nvGrpSpPr>
        <p:grpSpPr>
          <a:xfrm rot="10800000">
            <a:off x="726958" y="2521655"/>
            <a:ext cx="11480808" cy="1"/>
            <a:chOff x="2077471" y="5539116"/>
            <a:chExt cx="11480808" cy="1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15A6649-BE77-6F3F-DF74-0045E0AC6025}"/>
                </a:ext>
              </a:extLst>
            </p:cNvPr>
            <p:cNvCxnSpPr>
              <a:cxnSpLocks/>
            </p:cNvCxnSpPr>
            <p:nvPr/>
          </p:nvCxnSpPr>
          <p:spPr>
            <a:xfrm>
              <a:off x="2077471" y="5539116"/>
              <a:ext cx="4755396" cy="0"/>
            </a:xfrm>
            <a:prstGeom prst="line">
              <a:avLst/>
            </a:pr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EF33DD1-C51F-9BE1-2F97-D4025B3E653D}"/>
                </a:ext>
              </a:extLst>
            </p:cNvPr>
            <p:cNvCxnSpPr>
              <a:cxnSpLocks/>
            </p:cNvCxnSpPr>
            <p:nvPr/>
          </p:nvCxnSpPr>
          <p:spPr>
            <a:xfrm>
              <a:off x="6816103" y="5539117"/>
              <a:ext cx="6742176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58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ark ban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966E69F-7113-AC99-F7E1-A44B7D64DEF3}"/>
              </a:ext>
            </a:extLst>
          </p:cNvPr>
          <p:cNvSpPr/>
          <p:nvPr userDrawn="1"/>
        </p:nvSpPr>
        <p:spPr>
          <a:xfrm>
            <a:off x="0" y="0"/>
            <a:ext cx="12192000" cy="304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P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63040"/>
            <a:ext cx="10515600" cy="575321"/>
          </a:xfrm>
        </p:spPr>
        <p:txBody>
          <a:bodyPr/>
          <a:lstStyle>
            <a:lvl1pPr>
              <a:defRPr sz="5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24" y="3483864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3931920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43600" y="3931920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F8CCEDA-D691-A48A-BAAF-D004EBE38E55}"/>
              </a:ext>
            </a:extLst>
          </p:cNvPr>
          <p:cNvGrpSpPr/>
          <p:nvPr userDrawn="1"/>
        </p:nvGrpSpPr>
        <p:grpSpPr>
          <a:xfrm rot="16200000" flipV="1">
            <a:off x="8764091" y="3943349"/>
            <a:ext cx="5829301" cy="0"/>
            <a:chOff x="2287349" y="55407920"/>
            <a:chExt cx="11160369" cy="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605A0EB-A31A-D2D4-5671-D1F763493E1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934529" y="51760740"/>
              <a:ext cx="0" cy="7294360"/>
            </a:xfrm>
            <a:prstGeom prst="line">
              <a:avLst/>
            </a:prstGeom>
            <a:ln w="444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FEFE03D-E00E-B4FD-6765-44E55D5FA21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1514714" y="53474916"/>
              <a:ext cx="0" cy="3866008"/>
            </a:xfrm>
            <a:prstGeom prst="line">
              <a:avLst/>
            </a:prstGeom>
            <a:ln w="444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628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n the lef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F5A1967-7F8F-319E-2E67-BD9E4F074B05}"/>
              </a:ext>
            </a:extLst>
          </p:cNvPr>
          <p:cNvSpPr/>
          <p:nvPr userDrawn="1"/>
        </p:nvSpPr>
        <p:spPr>
          <a:xfrm>
            <a:off x="8115301" y="0"/>
            <a:ext cx="40766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PK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noProof="0">
              <a:solidFill>
                <a:schemeClr val="bg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2425424-7549-BE00-EA05-384DBD00F3B2}"/>
              </a:ext>
            </a:extLst>
          </p:cNvPr>
          <p:cNvGrpSpPr/>
          <p:nvPr userDrawn="1"/>
        </p:nvGrpSpPr>
        <p:grpSpPr>
          <a:xfrm>
            <a:off x="6317679" y="4564864"/>
            <a:ext cx="5858373" cy="385"/>
            <a:chOff x="5440605" y="5540787"/>
            <a:chExt cx="5858373" cy="385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D88329B-DC1A-F93F-7A3A-84FDE2989BB6}"/>
                </a:ext>
              </a:extLst>
            </p:cNvPr>
            <p:cNvCxnSpPr>
              <a:cxnSpLocks/>
            </p:cNvCxnSpPr>
            <p:nvPr/>
          </p:nvCxnSpPr>
          <p:spPr>
            <a:xfrm>
              <a:off x="5440605" y="5541172"/>
              <a:ext cx="1797621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7690B71-E252-7020-6DC7-F643767B2B78}"/>
                </a:ext>
              </a:extLst>
            </p:cNvPr>
            <p:cNvCxnSpPr>
              <a:cxnSpLocks/>
            </p:cNvCxnSpPr>
            <p:nvPr/>
          </p:nvCxnSpPr>
          <p:spPr>
            <a:xfrm>
              <a:off x="7237724" y="5540787"/>
              <a:ext cx="4061254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0" y="2514600"/>
            <a:ext cx="4846320" cy="1682749"/>
          </a:xfrm>
        </p:spPr>
        <p:txBody>
          <a:bodyPr/>
          <a:lstStyle>
            <a:lvl1pPr>
              <a:lnSpc>
                <a:spcPct val="10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936" y="125272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30936" y="358444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5760" y="4123944"/>
            <a:ext cx="4754880" cy="941831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3287C28-1CA8-AEA5-1E16-BC0B1E99CD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936" y="5065776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19920C32-5167-72B1-7B9E-709723F907C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65760" y="5605272"/>
            <a:ext cx="4754880" cy="1143254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7598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n the r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5F7D9D8-A960-E038-84D2-764C7A50F698}"/>
              </a:ext>
            </a:extLst>
          </p:cNvPr>
          <p:cNvSpPr/>
          <p:nvPr userDrawn="1"/>
        </p:nvSpPr>
        <p:spPr>
          <a:xfrm>
            <a:off x="-12700" y="858"/>
            <a:ext cx="3060700" cy="6857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/>
          <a:lstStyle>
            <a:lvl1pPr>
              <a:lnSpc>
                <a:spcPct val="80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252728"/>
            <a:ext cx="4828032" cy="49053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89320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89320" y="394106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0DF3371-342F-C17D-5A7F-EF76E89A55C5}"/>
              </a:ext>
            </a:extLst>
          </p:cNvPr>
          <p:cNvGrpSpPr/>
          <p:nvPr userDrawn="1"/>
        </p:nvGrpSpPr>
        <p:grpSpPr>
          <a:xfrm>
            <a:off x="-11882" y="3045007"/>
            <a:ext cx="4279082" cy="364"/>
            <a:chOff x="5475479" y="5537794"/>
            <a:chExt cx="4279082" cy="36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4369914-5489-3EA1-5419-F83F6C7A150D}"/>
                </a:ext>
              </a:extLst>
            </p:cNvPr>
            <p:cNvCxnSpPr>
              <a:cxnSpLocks/>
            </p:cNvCxnSpPr>
            <p:nvPr/>
          </p:nvCxnSpPr>
          <p:spPr>
            <a:xfrm>
              <a:off x="5475479" y="5537976"/>
              <a:ext cx="30607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BDE23CC-0B75-F3A6-1882-265BF90D4A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37690" y="5537794"/>
              <a:ext cx="1216871" cy="36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0977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on the right dar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749AEB6-4539-A203-D085-8EBE329C08E0}"/>
              </a:ext>
            </a:extLst>
          </p:cNvPr>
          <p:cNvSpPr/>
          <p:nvPr userDrawn="1"/>
        </p:nvSpPr>
        <p:spPr>
          <a:xfrm>
            <a:off x="3962399" y="858"/>
            <a:ext cx="8271641" cy="68571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C7E2C-83B2-58E9-DE90-AB1857F1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A1-AE7C-A6CC-7143-5EC918D6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78715BA-7A66-D464-AAEF-141988B87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399032"/>
            <a:ext cx="4846320" cy="1682749"/>
          </a:xfrm>
        </p:spPr>
        <p:txBody>
          <a:bodyPr/>
          <a:lstStyle>
            <a:lvl1pPr>
              <a:lnSpc>
                <a:spcPct val="80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D0BF4BF-3C7C-C67F-B6EE-805EC95EF8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45352" y="135331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A37E40B-957E-C00E-3B34-1B67D341A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5352" y="3502152"/>
            <a:ext cx="4828032" cy="490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F15CD76-2DD5-DB8A-37D3-6098A50870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71032" y="179222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57A044E0-660B-4002-E13C-F00498E497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971032" y="3941064"/>
            <a:ext cx="4754880" cy="1682750"/>
          </a:xfrm>
        </p:spPr>
        <p:txBody>
          <a:bodyPr/>
          <a:lstStyle>
            <a:lvl1pPr marL="283464"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1pPr>
            <a:lvl2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2pPr>
            <a:lvl3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3pPr>
            <a:lvl4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accent5"/>
                </a:solidFill>
              </a:defRPr>
            </a:lvl4pPr>
            <a:lvl5pPr indent="-283464"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D78A0CF-0A37-4436-67C4-B32FD7703E96}"/>
              </a:ext>
            </a:extLst>
          </p:cNvPr>
          <p:cNvGrpSpPr/>
          <p:nvPr userDrawn="1"/>
        </p:nvGrpSpPr>
        <p:grpSpPr>
          <a:xfrm>
            <a:off x="-28308" y="2514621"/>
            <a:ext cx="5666632" cy="0"/>
            <a:chOff x="5464255" y="5541151"/>
            <a:chExt cx="5666632" cy="0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FC6D8A4-CA31-16C2-95B7-B98F65F29A69}"/>
                </a:ext>
              </a:extLst>
            </p:cNvPr>
            <p:cNvCxnSpPr>
              <a:cxnSpLocks/>
            </p:cNvCxnSpPr>
            <p:nvPr/>
          </p:nvCxnSpPr>
          <p:spPr>
            <a:xfrm>
              <a:off x="5464255" y="5541151"/>
              <a:ext cx="3991534" cy="0"/>
            </a:xfrm>
            <a:prstGeom prst="line">
              <a:avLst/>
            </a:prstGeom>
            <a:ln w="571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2097A8D-64FC-CDBD-4497-5E32BC6AF9C2}"/>
                </a:ext>
              </a:extLst>
            </p:cNvPr>
            <p:cNvCxnSpPr>
              <a:cxnSpLocks/>
            </p:cNvCxnSpPr>
            <p:nvPr/>
          </p:nvCxnSpPr>
          <p:spPr>
            <a:xfrm>
              <a:off x="9454487" y="5541151"/>
              <a:ext cx="1676400" cy="0"/>
            </a:xfrm>
            <a:prstGeom prst="line">
              <a:avLst/>
            </a:prstGeom>
            <a:ln w="571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19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BC278-3A9A-4241-1DE5-469D2AB5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367"/>
            <a:ext cx="10515600" cy="5753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A5E58-5605-E2B6-AEBE-7EF159AA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1D507-72FD-CB53-B342-C69D562AF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3E9A7-861F-C5C4-DD4E-37AC66D86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1480" y="301752"/>
            <a:ext cx="182880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P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7A1DC-56B8-6C78-5020-E45478D09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22408" y="301752"/>
            <a:ext cx="1673352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FCF61C-3B18-4C03-8326-CC3B32D710C9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506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1" r:id="rId3"/>
    <p:sldLayoutId id="2147483660" r:id="rId4"/>
    <p:sldLayoutId id="2147483661" r:id="rId5"/>
    <p:sldLayoutId id="2147483665" r:id="rId6"/>
    <p:sldLayoutId id="2147483662" r:id="rId7"/>
    <p:sldLayoutId id="2147483664" r:id="rId8"/>
    <p:sldLayoutId id="2147483663" r:id="rId9"/>
    <p:sldLayoutId id="2147483652" r:id="rId10"/>
    <p:sldLayoutId id="2147483666" r:id="rId11"/>
    <p:sldLayoutId id="2147483658" r:id="rId12"/>
    <p:sldLayoutId id="2147483654" r:id="rId13"/>
    <p:sldLayoutId id="2147483655" r:id="rId14"/>
    <p:sldLayoutId id="2147483656" r:id="rId15"/>
    <p:sldLayoutId id="2147483657" r:id="rId16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oeye.com/post/what-is-color-contras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audioeye.com/accessible-web-design/video-audio-image/" TargetMode="External"/><Relationship Id="rId4" Type="http://schemas.openxmlformats.org/officeDocument/2006/relationships/hyperlink" Target="https://www.audioeye.com/post/image-accessibility-standard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oeye.com/post/making-accessibility-visible-part-2-heading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audioeye.com/post/making-accessibility-visible-part-5-keyboard-focus-dialog-behavior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ave.webaim.org/" TargetMode="External"/><Relationship Id="rId7" Type="http://schemas.openxmlformats.org/officeDocument/2006/relationships/hyperlink" Target="https://myusf.usfca.edu/digital-accessibility/complex-images#:~:text=A%20complex%20Image%20contains%20substantial,Diagrams" TargetMode="External"/><Relationship Id="rId2" Type="http://schemas.openxmlformats.org/officeDocument/2006/relationships/hyperlink" Target="https://www.audioeye.com/post/new-doj-web-accessibility-guidance/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tpgi.com/color-contrast-checker/" TargetMode="External"/><Relationship Id="rId5" Type="http://schemas.openxmlformats.org/officeDocument/2006/relationships/hyperlink" Target="https://wave.webaim.org/extension/" TargetMode="External"/><Relationship Id="rId4" Type="http://schemas.openxmlformats.org/officeDocument/2006/relationships/hyperlink" Target="https://webaim.org/resources/contrastchecke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birmingham.ac.uk/staff/resources/digital/web-resources/editor-resources/guidelines/accessibility/google-lighthouse-audit.aspx" TargetMode="External"/><Relationship Id="rId2" Type="http://schemas.openxmlformats.org/officeDocument/2006/relationships/hyperlink" Target="https://accessibility.huit.harvard.edu/content-creator-essentials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accessibility.works/resources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04B07C7A-8E1D-7BF7-31C8-5C68C6D2F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Website Accessibility</a:t>
            </a:r>
            <a:endParaRPr lang="en-US" dirty="0"/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EF3A7BFE-9123-98C4-791C-9A3FE773CF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Tusculum University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8631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9103A-7E0F-A503-491C-874CA2A16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1068" y="1856146"/>
            <a:ext cx="9190405" cy="704088"/>
          </a:xfrm>
        </p:spPr>
        <p:txBody>
          <a:bodyPr/>
          <a:lstStyle/>
          <a:p>
            <a:r>
              <a:rPr lang="en-US" sz="4000" dirty="0" smtClean="0"/>
              <a:t>Accessibility</a:t>
            </a:r>
            <a:r>
              <a:rPr lang="en-US" dirty="0" smtClean="0"/>
              <a:t> </a:t>
            </a:r>
            <a:r>
              <a:rPr lang="en-US" sz="4000" dirty="0" smtClean="0"/>
              <a:t>guidelines</a:t>
            </a:r>
            <a:endParaRPr lang="en-US" sz="4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9730E-E638-275F-6C74-85FDCE30C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Website Accessibility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85CC1-CC9E-26A5-C05A-E64ABEDD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7A49E4-DCE3-62DE-B6D1-539EBFF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 review of ADA compliance guidelines</a:t>
            </a:r>
            <a:endParaRPr lang="en-US" dirty="0"/>
          </a:p>
          <a:p>
            <a:r>
              <a:rPr lang="en-US" noProof="0" dirty="0" smtClean="0"/>
              <a:t>Focus of WordPress/Tusculum websites</a:t>
            </a:r>
            <a:endParaRPr lang="en-US" noProof="0" dirty="0"/>
          </a:p>
          <a:p>
            <a:r>
              <a:rPr lang="en-US" dirty="0" smtClean="0"/>
              <a:t>Tips for checking your site and content</a:t>
            </a:r>
            <a:endParaRPr lang="en-US" noProof="0" dirty="0"/>
          </a:p>
          <a:p>
            <a:r>
              <a:rPr lang="en-US" dirty="0" smtClean="0"/>
              <a:t>Additional </a:t>
            </a:r>
            <a:r>
              <a:rPr lang="en-US" dirty="0"/>
              <a:t>resources and information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9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DE3D-CB39-03D2-545F-52830247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19D6C7A-A7F7-E063-9A09-611D1FB1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Website Accessibility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F894F-23A1-85D4-2713-57D743F808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Compliance requirements</a:t>
            </a:r>
            <a:endParaRPr lang="en-PK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F4D35-9BD6-00FC-A23D-DCE50F2F20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WordPress specific</a:t>
            </a:r>
            <a:endParaRPr lang="en-P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83C73-2637-AC0E-5A6B-47B6C6CB9E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Navigation</a:t>
            </a:r>
            <a:endParaRPr lang="en-US" dirty="0"/>
          </a:p>
          <a:p>
            <a:r>
              <a:rPr lang="en-US" dirty="0" smtClean="0"/>
              <a:t>Headings &amp; Titles</a:t>
            </a:r>
          </a:p>
          <a:p>
            <a:r>
              <a:rPr lang="en-US" dirty="0" smtClean="0"/>
              <a:t>Language and Text</a:t>
            </a:r>
          </a:p>
          <a:p>
            <a:r>
              <a:rPr lang="en-US" dirty="0" smtClean="0"/>
              <a:t>Media and Color</a:t>
            </a:r>
          </a:p>
          <a:p>
            <a:r>
              <a:rPr lang="en-US" dirty="0" smtClean="0"/>
              <a:t>Design Considerations (Aesthetics)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6865D3-E9E5-FDDD-B091-FE6F9039C6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Media library</a:t>
            </a:r>
            <a:endParaRPr lang="en-US" dirty="0"/>
          </a:p>
          <a:p>
            <a:r>
              <a:rPr lang="en-US" dirty="0" smtClean="0"/>
              <a:t>Videos</a:t>
            </a:r>
          </a:p>
          <a:p>
            <a:r>
              <a:rPr lang="en-US" dirty="0" smtClean="0"/>
              <a:t>Custom scripts, graphics and code</a:t>
            </a:r>
          </a:p>
          <a:p>
            <a:r>
              <a:rPr lang="en-US" dirty="0" smtClean="0"/>
              <a:t>SEO benefits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1D71DF-7225-6C66-9D2B-FAACEFF2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DE3D-CB39-03D2-545F-52830247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" y="1893935"/>
            <a:ext cx="10515600" cy="575321"/>
          </a:xfrm>
        </p:spPr>
        <p:txBody>
          <a:bodyPr/>
          <a:lstStyle/>
          <a:p>
            <a:r>
              <a:rPr lang="en-US" sz="3800" dirty="0" smtClean="0"/>
              <a:t>TECHNICAL IMPLEMENATION TIPs</a:t>
            </a:r>
            <a:endParaRPr lang="en-US" sz="3800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19D6C7A-A7F7-E063-9A09-611D1FB1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Website Accessibility</a:t>
            </a:r>
            <a:endParaRPr lang="en-P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83C73-2637-AC0E-5A6B-47B6C6CB9E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2837204"/>
            <a:ext cx="11430000" cy="3486684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Use sufficient </a:t>
            </a:r>
            <a:r>
              <a:rPr lang="en-US" u="sng" dirty="0">
                <a:hlinkClick r:id="rId3"/>
              </a:rPr>
              <a:t>color contrast</a:t>
            </a:r>
            <a:r>
              <a:rPr lang="en-US" dirty="0"/>
              <a:t> between the text and background, so that people with low vision or color blindness can read text.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Write text labels when using color </a:t>
            </a:r>
            <a:r>
              <a:rPr lang="en-US" dirty="0" smtClean="0"/>
              <a:t>to </a:t>
            </a:r>
            <a:r>
              <a:rPr lang="en-US" dirty="0"/>
              <a:t>provide information, such as red to indicate a required field on a form or an error. 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Add text alternatives (</a:t>
            </a:r>
            <a:r>
              <a:rPr lang="en-US" u="sng" dirty="0">
                <a:hlinkClick r:id="rId4"/>
              </a:rPr>
              <a:t>alt text</a:t>
            </a:r>
            <a:r>
              <a:rPr lang="en-US" dirty="0"/>
              <a:t>), in </a:t>
            </a:r>
            <a:r>
              <a:rPr lang="en-US" dirty="0" smtClean="0"/>
              <a:t>images and complex images, </a:t>
            </a:r>
            <a:r>
              <a:rPr lang="en-US" dirty="0"/>
              <a:t>including pictures and charts. Use simple, descriptive language to provide information and convey the purpose. Be brief.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Include accurate </a:t>
            </a:r>
            <a:r>
              <a:rPr lang="en-US" u="sng" dirty="0">
                <a:hlinkClick r:id="rId5"/>
              </a:rPr>
              <a:t>video captions</a:t>
            </a:r>
            <a:r>
              <a:rPr lang="en-US" dirty="0"/>
              <a:t> that are synchronized with speech and identify speakers.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dirty="0"/>
              <a:t>Create accessible online forms with labels, clear instructions, error alerts, and keyboard-only access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1D71DF-7225-6C66-9D2B-FAACEFF2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BDE3D-CB39-03D2-545F-52830247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" y="1893935"/>
            <a:ext cx="10515600" cy="575321"/>
          </a:xfrm>
        </p:spPr>
        <p:txBody>
          <a:bodyPr/>
          <a:lstStyle/>
          <a:p>
            <a:r>
              <a:rPr lang="en-US" sz="3800" dirty="0" smtClean="0"/>
              <a:t>TECHNICAL IMPLEMENATION TIPS</a:t>
            </a:r>
            <a:endParaRPr lang="en-US" sz="3800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119D6C7A-A7F7-E063-9A09-611D1FB1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Website Accessibility</a:t>
            </a:r>
            <a:endParaRPr lang="en-P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83C73-2637-AC0E-5A6B-47B6C6CB9E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5760" y="2837204"/>
            <a:ext cx="11430000" cy="348668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Make sure people can use a browser tool to increase text size and zoom in.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Use </a:t>
            </a:r>
            <a:r>
              <a:rPr lang="en-US" u="sng" dirty="0">
                <a:hlinkClick r:id="rId3"/>
              </a:rPr>
              <a:t>headings</a:t>
            </a:r>
            <a:r>
              <a:rPr lang="en-US" dirty="0"/>
              <a:t> to indicate hierarchy of information on a page. Plan the heading structure before building the page.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Provide </a:t>
            </a:r>
            <a:r>
              <a:rPr lang="en-US" u="sng" dirty="0">
                <a:hlinkClick r:id="rId4"/>
              </a:rPr>
              <a:t>keyboard-only access</a:t>
            </a:r>
            <a:r>
              <a:rPr lang="en-US" dirty="0"/>
              <a:t> for people with disabilities who use a keyboard, instead of a mouse, to navigate web content.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Check for accessibility. Use both automated </a:t>
            </a:r>
            <a:r>
              <a:rPr lang="en-US" u="sng" dirty="0"/>
              <a:t>accessibility checkers</a:t>
            </a:r>
            <a:r>
              <a:rPr lang="en-US" dirty="0"/>
              <a:t> and manual audits to get a complete picture of your site’s accessibility. 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/>
              <a:t>Provide users with a way to report accessibility issues, so you can fix the issues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Contact Us form, Email address, etc.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41D71DF-7225-6C66-9D2B-FAACEFF2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93CE-9363-72CB-FD40-73A65C0D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ATTENTION AREAS</a:t>
            </a:r>
            <a:br>
              <a:rPr lang="en-US" dirty="0"/>
            </a:b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D74F0DD-9277-50B0-68E1-220BA834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Website Accessibility</a:t>
            </a:r>
            <a:endParaRPr lang="en-P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B5A03-99D2-C953-F227-3E1620258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Most common issues</a:t>
            </a:r>
            <a:endParaRPr lang="en-PK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16C050-0EBC-234C-AB93-E7868D85A2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89320" y="1792224"/>
            <a:ext cx="4754880" cy="3181428"/>
          </a:xfrm>
        </p:spPr>
        <p:txBody>
          <a:bodyPr/>
          <a:lstStyle/>
          <a:p>
            <a:r>
              <a:rPr lang="en-US" dirty="0" smtClean="0"/>
              <a:t>Missing ‘ALT’ tags</a:t>
            </a:r>
            <a:endParaRPr lang="en-US" dirty="0"/>
          </a:p>
          <a:p>
            <a:r>
              <a:rPr lang="en-US" dirty="0" smtClean="0"/>
              <a:t>Missing or poorly named page titles/headings</a:t>
            </a:r>
          </a:p>
          <a:p>
            <a:r>
              <a:rPr lang="en-US" dirty="0" smtClean="0"/>
              <a:t>Information presented as a graphic</a:t>
            </a:r>
          </a:p>
          <a:p>
            <a:r>
              <a:rPr lang="en-US" dirty="0" smtClean="0"/>
              <a:t>Poorly named links</a:t>
            </a:r>
          </a:p>
          <a:p>
            <a:r>
              <a:rPr lang="en-US" dirty="0" smtClean="0"/>
              <a:t>Color ratio</a:t>
            </a:r>
          </a:p>
          <a:p>
            <a:r>
              <a:rPr lang="en-US" dirty="0" err="1" smtClean="0"/>
              <a:t>Javascript</a:t>
            </a:r>
            <a:r>
              <a:rPr lang="en-US" dirty="0" smtClean="0"/>
              <a:t> requirements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B0BAE21-4E4A-BE6E-EE84-D535446B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10AA-DDBA-D5A2-A34D-69E216713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273" y="1777769"/>
            <a:ext cx="7498080" cy="704088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PK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9C9137C-4C2A-3985-8399-B6159A8C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Website Accessibility</a:t>
            </a:r>
            <a:endParaRPr lang="en-PK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9804E48-D44D-C8A3-0944-D8913675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47274" y="2658263"/>
            <a:ext cx="88046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</a:rPr>
              <a:t>Overview: </a:t>
            </a:r>
            <a:r>
              <a:rPr lang="en-US" dirty="0">
                <a:solidFill>
                  <a:schemeClr val="tx2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www.audioeye.com/post/new-doj-web-accessibility-guidance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Evaluation </a:t>
            </a:r>
            <a:r>
              <a:rPr lang="en-US" b="1" dirty="0">
                <a:solidFill>
                  <a:schemeClr val="tx2"/>
                </a:solidFill>
              </a:rPr>
              <a:t>Tool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  <a:hlinkClick r:id="rId3"/>
              </a:rPr>
              <a:t>https://wave.webaim.org</a:t>
            </a:r>
            <a:r>
              <a:rPr lang="en-US" dirty="0" smtClean="0">
                <a:solidFill>
                  <a:schemeClr val="tx2"/>
                </a:solidFill>
                <a:hlinkClick r:id="rId3"/>
              </a:rPr>
              <a:t>/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Contrast </a:t>
            </a:r>
            <a:r>
              <a:rPr lang="en-US" b="1" dirty="0">
                <a:solidFill>
                  <a:schemeClr val="tx2"/>
                </a:solidFill>
              </a:rPr>
              <a:t>Checker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  <a:hlinkClick r:id="rId4"/>
              </a:rPr>
              <a:t>https://webaim.org/resources/contrastchecker</a:t>
            </a:r>
            <a:r>
              <a:rPr lang="en-US" dirty="0" smtClean="0">
                <a:solidFill>
                  <a:schemeClr val="tx2"/>
                </a:solidFill>
                <a:hlinkClick r:id="rId4"/>
              </a:rPr>
              <a:t>/</a:t>
            </a:r>
            <a:r>
              <a:rPr lang="en-US" dirty="0">
                <a:solidFill>
                  <a:schemeClr val="tx2"/>
                </a:solidFill>
              </a:rPr>
              <a:t> 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</a:rPr>
              <a:t>Browser Plugins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  <a:hlinkClick r:id="rId5"/>
              </a:rPr>
              <a:t>https://wave.webaim.org/extension</a:t>
            </a:r>
            <a:r>
              <a:rPr lang="en-US" dirty="0" smtClean="0">
                <a:solidFill>
                  <a:schemeClr val="tx2"/>
                </a:solidFill>
                <a:hlinkClick r:id="rId5"/>
              </a:rPr>
              <a:t>/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47273" y="4349810"/>
            <a:ext cx="872490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Color </a:t>
            </a:r>
            <a:r>
              <a:rPr lang="en-US" b="1" dirty="0">
                <a:solidFill>
                  <a:schemeClr val="tx2"/>
                </a:solidFill>
              </a:rPr>
              <a:t>Analyzer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  <a:hlinkClick r:id="rId6"/>
              </a:rPr>
              <a:t>https://www.tpgi.com/color-contrast-checker</a:t>
            </a:r>
            <a:r>
              <a:rPr lang="en-US" dirty="0" smtClean="0">
                <a:solidFill>
                  <a:schemeClr val="tx2"/>
                </a:solidFill>
                <a:hlinkClick r:id="rId6"/>
              </a:rPr>
              <a:t>/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</a:rPr>
              <a:t>Complex images: </a:t>
            </a:r>
            <a:r>
              <a:rPr lang="en-US" dirty="0">
                <a:solidFill>
                  <a:schemeClr val="tx2"/>
                </a:solidFill>
                <a:hlinkClick r:id="rId7"/>
              </a:rPr>
              <a:t>https://myusf.usfca.edu/digital-accessibility/complex-images#:~:text=A%20complex%20Image%20contains%20substantial,Diagrams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10AA-DDBA-D5A2-A34D-69E216713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273" y="1777769"/>
            <a:ext cx="7498080" cy="704088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PK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9C9137C-4C2A-3985-8399-B6159A8C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Website Accessibility</a:t>
            </a:r>
            <a:endParaRPr lang="en-PK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9804E48-D44D-C8A3-0944-D8913675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F61C-3B18-4C03-8326-CC3B32D710C9}" type="slidenum">
              <a:rPr lang="en-US" smtClean="0"/>
              <a:t>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47274" y="2658263"/>
            <a:ext cx="880463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</a:rPr>
              <a:t>Harvard Digital Accessibility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  <a:hlinkClick r:id="rId2"/>
              </a:rPr>
              <a:t>https://accessibility.huit.harvard.edu/content-creator-essentials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47273" y="4082262"/>
            <a:ext cx="898127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/>
                </a:solidFill>
              </a:rPr>
              <a:t>Google Lighthouse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  <a:hlinkClick r:id="rId3"/>
              </a:rPr>
              <a:t>https://intranet.birmingham.ac.uk/staff/resources/digital/web-resources/editor-resources/guidelines/accessibility/google-lighthouse-audit.aspx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2"/>
                </a:solidFill>
              </a:rPr>
              <a:t>Additional ADA Accessibility Resources</a:t>
            </a:r>
            <a:r>
              <a:rPr lang="en-US" dirty="0">
                <a:solidFill>
                  <a:schemeClr val="tx2"/>
                </a:solidFill>
              </a:rPr>
              <a:t>: </a:t>
            </a:r>
            <a:r>
              <a:rPr lang="en-US" dirty="0">
                <a:solidFill>
                  <a:schemeClr val="tx2"/>
                </a:solidFill>
                <a:hlinkClick r:id="rId4"/>
              </a:rPr>
              <a:t>https://www.accessibility.works/resources</a:t>
            </a:r>
            <a:r>
              <a:rPr lang="en-US" dirty="0">
                <a:solidFill>
                  <a:schemeClr val="tx2"/>
                </a:solidFill>
              </a:rPr>
              <a:t>/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4AE1-C6FD-2EFB-79A7-7C9A6C85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432" y="1426464"/>
            <a:ext cx="6675120" cy="817115"/>
          </a:xfrm>
        </p:spPr>
        <p:txBody>
          <a:bodyPr/>
          <a:lstStyle/>
          <a:p>
            <a:r>
              <a:rPr lang="en-US" sz="5800" dirty="0" smtClean="0"/>
              <a:t>Thank You</a:t>
            </a:r>
            <a:endParaRPr lang="en-US" sz="5800" dirty="0"/>
          </a:p>
        </p:txBody>
      </p:sp>
      <p:sp>
        <p:nvSpPr>
          <p:cNvPr id="6" name="TextBox 5"/>
          <p:cNvSpPr txBox="1"/>
          <p:nvPr/>
        </p:nvSpPr>
        <p:spPr>
          <a:xfrm>
            <a:off x="2488676" y="2714920"/>
            <a:ext cx="601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If you have additional questions, please email webmaster@Tusculum.edu.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Please provide the URL of the page or site if possible.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0">
      <a:dk1>
        <a:srgbClr val="000000"/>
      </a:dk1>
      <a:lt1>
        <a:srgbClr val="FFFFFF"/>
      </a:lt1>
      <a:dk2>
        <a:srgbClr val="3B4546"/>
      </a:dk2>
      <a:lt2>
        <a:srgbClr val="E7E6E6"/>
      </a:lt2>
      <a:accent1>
        <a:srgbClr val="753F2C"/>
      </a:accent1>
      <a:accent2>
        <a:srgbClr val="637376"/>
      </a:accent2>
      <a:accent3>
        <a:srgbClr val="BE937E"/>
      </a:accent3>
      <a:accent4>
        <a:srgbClr val="576853"/>
      </a:accent4>
      <a:accent5>
        <a:srgbClr val="EDE9E6"/>
      </a:accent5>
      <a:accent6>
        <a:srgbClr val="D0CDC5"/>
      </a:accent6>
      <a:hlink>
        <a:srgbClr val="4F4F4F"/>
      </a:hlink>
      <a:folHlink>
        <a:srgbClr val="BE937E"/>
      </a:folHlink>
    </a:clrScheme>
    <a:fontScheme name="Custom 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ct_Status_Report_Win32_jx_v12" id="{5D6FBA16-B4D1-4307-B1D7-61285FA0D9C0}" vid="{1DA9E459-46CB-4408-AA4C-63950E2E54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5B4CAA5-BE7A-46AB-97ED-63B24C46A3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83CE7D-BFC6-4030-A335-E7F88DB66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1F98F7-6576-47F1-AD63-56E26C339747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schemas.microsoft.com/sharepoint/v3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227</Words>
  <Application>Microsoft Office PowerPoint</Application>
  <PresentationFormat>Widescreen</PresentationFormat>
  <Paragraphs>75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Website Accessibility</vt:lpstr>
      <vt:lpstr>Accessibility guidelines</vt:lpstr>
      <vt:lpstr>GUIDELINES</vt:lpstr>
      <vt:lpstr>TECHNICAL IMPLEMENATION TIPs</vt:lpstr>
      <vt:lpstr>TECHNICAL IMPLEMENATION TIPS</vt:lpstr>
      <vt:lpstr>ATTENTION AREAS </vt:lpstr>
      <vt:lpstr>RESOURCES</vt:lpstr>
      <vt:lpstr>RESOURCES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2022-06-28T06:29:45Z</dcterms:created>
  <dcterms:modified xsi:type="dcterms:W3CDTF">2024-03-18T13:37:01Z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